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7"/>
  </p:notesMasterIdLst>
  <p:handoutMasterIdLst>
    <p:handoutMasterId r:id="rId38"/>
  </p:handoutMasterIdLst>
  <p:sldIdLst>
    <p:sldId id="256" r:id="rId2"/>
    <p:sldId id="311" r:id="rId3"/>
    <p:sldId id="285" r:id="rId4"/>
    <p:sldId id="267" r:id="rId5"/>
    <p:sldId id="284" r:id="rId6"/>
    <p:sldId id="257" r:id="rId7"/>
    <p:sldId id="258" r:id="rId8"/>
    <p:sldId id="263" r:id="rId9"/>
    <p:sldId id="315" r:id="rId10"/>
    <p:sldId id="297" r:id="rId11"/>
    <p:sldId id="301" r:id="rId12"/>
    <p:sldId id="309" r:id="rId13"/>
    <p:sldId id="298" r:id="rId14"/>
    <p:sldId id="300" r:id="rId15"/>
    <p:sldId id="265" r:id="rId16"/>
    <p:sldId id="303" r:id="rId17"/>
    <p:sldId id="299" r:id="rId18"/>
    <p:sldId id="304" r:id="rId19"/>
    <p:sldId id="312" r:id="rId20"/>
    <p:sldId id="313" r:id="rId21"/>
    <p:sldId id="316" r:id="rId22"/>
    <p:sldId id="314" r:id="rId23"/>
    <p:sldId id="264" r:id="rId24"/>
    <p:sldId id="292" r:id="rId25"/>
    <p:sldId id="305" r:id="rId26"/>
    <p:sldId id="293" r:id="rId27"/>
    <p:sldId id="306" r:id="rId28"/>
    <p:sldId id="294" r:id="rId29"/>
    <p:sldId id="307" r:id="rId30"/>
    <p:sldId id="278" r:id="rId31"/>
    <p:sldId id="308" r:id="rId32"/>
    <p:sldId id="281" r:id="rId33"/>
    <p:sldId id="289" r:id="rId34"/>
    <p:sldId id="290" r:id="rId35"/>
    <p:sldId id="310"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autoAdjust="0"/>
    <p:restoredTop sz="76464" autoAdjust="0"/>
  </p:normalViewPr>
  <p:slideViewPr>
    <p:cSldViewPr snapToGrid="0">
      <p:cViewPr varScale="1">
        <p:scale>
          <a:sx n="50" d="100"/>
          <a:sy n="50" d="100"/>
        </p:scale>
        <p:origin x="6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6670992-9193-4EA6-BE72-39AE783F2B31}" type="datetimeFigureOut">
              <a:rPr lang="en-US" smtClean="0"/>
              <a:t>2/24/2020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0AE914-E56A-4181-A928-A32DDD86BD7F}" type="slidenum">
              <a:rPr lang="en-US" smtClean="0"/>
              <a:t>‹#›</a:t>
            </a:fld>
            <a:endParaRPr lang="en-US"/>
          </a:p>
        </p:txBody>
      </p:sp>
    </p:spTree>
    <p:extLst>
      <p:ext uri="{BB962C8B-B14F-4D97-AF65-F5344CB8AC3E}">
        <p14:creationId xmlns:p14="http://schemas.microsoft.com/office/powerpoint/2010/main" val="2101302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2ADE67-6D03-4980-92DC-FCC962C0E4D1}" type="datetimeFigureOut">
              <a:rPr lang="en-US" smtClean="0"/>
              <a:t>2/24/2020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883D5C-8DC1-4E61-A348-4BEA8C26D4FC}" type="slidenum">
              <a:rPr lang="en-US" smtClean="0"/>
              <a:t>‹#›</a:t>
            </a:fld>
            <a:endParaRPr lang="en-US"/>
          </a:p>
        </p:txBody>
      </p:sp>
    </p:spTree>
    <p:extLst>
      <p:ext uri="{BB962C8B-B14F-4D97-AF65-F5344CB8AC3E}">
        <p14:creationId xmlns:p14="http://schemas.microsoft.com/office/powerpoint/2010/main" val="303503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83D5C-8DC1-4E61-A348-4BEA8C26D4FC}" type="slidenum">
              <a:rPr lang="en-US" smtClean="0"/>
              <a:t>1</a:t>
            </a:fld>
            <a:endParaRPr lang="en-US"/>
          </a:p>
        </p:txBody>
      </p:sp>
    </p:spTree>
    <p:extLst>
      <p:ext uri="{BB962C8B-B14F-4D97-AF65-F5344CB8AC3E}">
        <p14:creationId xmlns:p14="http://schemas.microsoft.com/office/powerpoint/2010/main" val="6919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83D5C-8DC1-4E61-A348-4BEA8C26D4FC}" type="slidenum">
              <a:rPr lang="en-US" smtClean="0"/>
              <a:t>8</a:t>
            </a:fld>
            <a:endParaRPr lang="en-US"/>
          </a:p>
        </p:txBody>
      </p:sp>
    </p:spTree>
    <p:extLst>
      <p:ext uri="{BB962C8B-B14F-4D97-AF65-F5344CB8AC3E}">
        <p14:creationId xmlns:p14="http://schemas.microsoft.com/office/powerpoint/2010/main" val="45706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83D5C-8DC1-4E61-A348-4BEA8C26D4FC}" type="slidenum">
              <a:rPr lang="en-US" smtClean="0"/>
              <a:t>10</a:t>
            </a:fld>
            <a:endParaRPr lang="en-US"/>
          </a:p>
        </p:txBody>
      </p:sp>
    </p:spTree>
    <p:extLst>
      <p:ext uri="{BB962C8B-B14F-4D97-AF65-F5344CB8AC3E}">
        <p14:creationId xmlns:p14="http://schemas.microsoft.com/office/powerpoint/2010/main" val="218257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83D5C-8DC1-4E61-A348-4BEA8C26D4FC}" type="slidenum">
              <a:rPr lang="en-US" smtClean="0"/>
              <a:t>20</a:t>
            </a:fld>
            <a:endParaRPr lang="en-US"/>
          </a:p>
        </p:txBody>
      </p:sp>
    </p:spTree>
    <p:extLst>
      <p:ext uri="{BB962C8B-B14F-4D97-AF65-F5344CB8AC3E}">
        <p14:creationId xmlns:p14="http://schemas.microsoft.com/office/powerpoint/2010/main" val="14496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are reviewing the</a:t>
            </a:r>
            <a:r>
              <a:rPr lang="en-US" baseline="0" dirty="0"/>
              <a:t> resumes and CV’s of the job seekers, it is important to code them appropriately so to indicate if they should be included as the search continues or removed for objective non-discriminatory reasons.</a:t>
            </a:r>
            <a:endParaRPr lang="en-US" dirty="0"/>
          </a:p>
        </p:txBody>
      </p:sp>
      <p:sp>
        <p:nvSpPr>
          <p:cNvPr id="4" name="Slide Number Placeholder 3"/>
          <p:cNvSpPr>
            <a:spLocks noGrp="1"/>
          </p:cNvSpPr>
          <p:nvPr>
            <p:ph type="sldNum" sz="quarter" idx="10"/>
          </p:nvPr>
        </p:nvSpPr>
        <p:spPr/>
        <p:txBody>
          <a:bodyPr/>
          <a:lstStyle/>
          <a:p>
            <a:fld id="{B6883D5C-8DC1-4E61-A348-4BEA8C26D4FC}" type="slidenum">
              <a:rPr lang="en-US" smtClean="0"/>
              <a:t>23</a:t>
            </a:fld>
            <a:endParaRPr lang="en-US"/>
          </a:p>
        </p:txBody>
      </p:sp>
    </p:spTree>
    <p:extLst>
      <p:ext uri="{BB962C8B-B14F-4D97-AF65-F5344CB8AC3E}">
        <p14:creationId xmlns:p14="http://schemas.microsoft.com/office/powerpoint/2010/main" val="1248555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options for being rejected.  Administrator should review them and choose the </a:t>
            </a:r>
            <a:r>
              <a:rPr lang="en-US"/>
              <a:t>most appropriate code.</a:t>
            </a:r>
          </a:p>
        </p:txBody>
      </p:sp>
      <p:sp>
        <p:nvSpPr>
          <p:cNvPr id="4" name="Slide Number Placeholder 3"/>
          <p:cNvSpPr>
            <a:spLocks noGrp="1"/>
          </p:cNvSpPr>
          <p:nvPr>
            <p:ph type="sldNum" sz="quarter" idx="5"/>
          </p:nvPr>
        </p:nvSpPr>
        <p:spPr/>
        <p:txBody>
          <a:bodyPr/>
          <a:lstStyle/>
          <a:p>
            <a:fld id="{B6883D5C-8DC1-4E61-A348-4BEA8C26D4FC}" type="slidenum">
              <a:rPr lang="en-US" smtClean="0"/>
              <a:t>32</a:t>
            </a:fld>
            <a:endParaRPr lang="en-US"/>
          </a:p>
        </p:txBody>
      </p:sp>
    </p:spTree>
    <p:extLst>
      <p:ext uri="{BB962C8B-B14F-4D97-AF65-F5344CB8AC3E}">
        <p14:creationId xmlns:p14="http://schemas.microsoft.com/office/powerpoint/2010/main" val="63816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883D5C-8DC1-4E61-A348-4BEA8C26D4FC}" type="slidenum">
              <a:rPr lang="en-US" smtClean="0"/>
              <a:t>33</a:t>
            </a:fld>
            <a:endParaRPr lang="en-US"/>
          </a:p>
        </p:txBody>
      </p:sp>
    </p:spTree>
    <p:extLst>
      <p:ext uri="{BB962C8B-B14F-4D97-AF65-F5344CB8AC3E}">
        <p14:creationId xmlns:p14="http://schemas.microsoft.com/office/powerpoint/2010/main" val="410933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5420143-9D24-4CC5-9B33-77BDC875475F}"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133941350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0143-9D24-4CC5-9B33-77BDC875475F}"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223983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20143-9D24-4CC5-9B33-77BDC875475F}"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213328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420143-9D24-4CC5-9B33-77BDC875475F}"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184953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95420143-9D24-4CC5-9B33-77BDC875475F}"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3960257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5420143-9D24-4CC5-9B33-77BDC875475F}" type="datetimeFigureOut">
              <a:rPr lang="en-US" smtClean="0"/>
              <a:t>2/24/2020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2839936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95420143-9D24-4CC5-9B33-77BDC875475F}"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DD569-6595-4B5C-A4F7-D08682AC502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4389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420143-9D24-4CC5-9B33-77BDC875475F}"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94011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20143-9D24-4CC5-9B33-77BDC875475F}"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233838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5420143-9D24-4CC5-9B33-77BDC875475F}" type="datetimeFigureOut">
              <a:rPr lang="en-US" smtClean="0"/>
              <a:t>2/24/2020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3416982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5420143-9D24-4CC5-9B33-77BDC875475F}" type="datetimeFigureOut">
              <a:rPr lang="en-US" smtClean="0"/>
              <a:t>2/24/2020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E1DD569-6595-4B5C-A4F7-D08682AC5027}" type="slidenum">
              <a:rPr lang="en-US" smtClean="0"/>
              <a:t>‹#›</a:t>
            </a:fld>
            <a:endParaRPr lang="en-US"/>
          </a:p>
        </p:txBody>
      </p:sp>
    </p:spTree>
    <p:extLst>
      <p:ext uri="{BB962C8B-B14F-4D97-AF65-F5344CB8AC3E}">
        <p14:creationId xmlns:p14="http://schemas.microsoft.com/office/powerpoint/2010/main" val="285998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5420143-9D24-4CC5-9B33-77BDC875475F}" type="datetimeFigureOut">
              <a:rPr lang="en-US" smtClean="0"/>
              <a:t>2/24/2020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E1DD569-6595-4B5C-A4F7-D08682AC5027}" type="slidenum">
              <a:rPr lang="en-US" smtClean="0"/>
              <a:t>‹#›</a:t>
            </a:fld>
            <a:endParaRPr lang="en-US"/>
          </a:p>
        </p:txBody>
      </p:sp>
    </p:spTree>
    <p:extLst>
      <p:ext uri="{BB962C8B-B14F-4D97-AF65-F5344CB8AC3E}">
        <p14:creationId xmlns:p14="http://schemas.microsoft.com/office/powerpoint/2010/main" val="543908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nam05.safelinks.protection.outlook.com/?url=http://pitt.co1.qualtrics.com/jfe/form/SV_0MKOH38YCNxaphz?DepartmentName%3DODI%26DepartmentNumber%3D10115%26PositionNumber%3D9999999%26TitleRank%3Dtenure%26DatePosted%3D06-05-2019%26AdminName%3DCheryl%2BRuffin%26AdminEmail%3Dcruffin@pitt.edu%26OldPosting%3DNo&amp;data=02|01|cruffin@pitt.edu|9bc6231b10c9429b922708d6e9cc4c24|9ef9f489e0a04eeb87cc3a526112fd0d|1|0|636953460994166555&amp;sdata=CNoVhgn32a4BbtOHPyqKgG1Fyz77md0ekZvuWvNqUGE%3D&amp;reserved=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diversity@pitt.edu?subject=Question%20Regarding%20EOI%20Form" TargetMode="External"/><Relationship Id="rId2" Type="http://schemas.openxmlformats.org/officeDocument/2006/relationships/hyperlink" Target="https://pitt.co1.qualtrics.com/jfe/form/SV_0OH5kcZpfZaQM9T?DepartmentName=$%7be://Field/DepartmentName?format=urlencode%7d&amp;DepartmentNumber=$%7be://Field/DepartmentNumber?format=urlencode%7d&amp;PositionNumber=$%7be://Field/PositionNumber?format=urlencode%7d&amp;TitleRank=$%7be://Field/TitleRank?format=urlencode%7d&amp;DatePosted=$%7be://Field/DatePosted%7d&amp;AdminName=$%7be://Field/AdminName?format=urlencode%7d&amp;AdminEmail=$%7be://Field/AdminEmail%7d&amp;FirstName=$%7bq://QID2/ChoiceTextEntryValue/1?format=urlencode%7d&amp;MiddleInitial=$%7bq://QID2/ChoiceTextEntryValue/2%7d&amp;LastName=$%7bq://QID2/ChoiceTextEntryValue/3?format=urlencode%7d&amp;ApEmail=$%7bq://QID2/ChoiceTextEntryValue/4%7d&amp;CVReceived=$%7bq://QID3/ChoiceTextEntryValue%7d" TargetMode="External"/><Relationship Id="rId1" Type="http://schemas.openxmlformats.org/officeDocument/2006/relationships/slideLayout" Target="../slideLayouts/slideLayout2.xml"/><Relationship Id="rId4" Type="http://schemas.openxmlformats.org/officeDocument/2006/relationships/hyperlink" Target="http://www.diversity.pitt.edu/"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itt.co1.qualtrics.com/jfe/form/SV_9FEQ1uEG0cbLH25"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diversity@pitt.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7FF834-B204-4967-8D47-8BB36EAF0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80A22D-61EA-43E3-BD94-3E39CF902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00200" y="4269282"/>
            <a:ext cx="8991600" cy="1264762"/>
          </a:xfrm>
        </p:spPr>
        <p:txBody>
          <a:bodyPr>
            <a:normAutofit/>
          </a:bodyPr>
          <a:lstStyle/>
          <a:p>
            <a:r>
              <a:rPr lang="en-US" sz="3200"/>
              <a:t>Faculty applicant data compilation process</a:t>
            </a:r>
          </a:p>
        </p:txBody>
      </p:sp>
      <p:sp>
        <p:nvSpPr>
          <p:cNvPr id="3" name="Subtitle 2"/>
          <p:cNvSpPr>
            <a:spLocks noGrp="1"/>
          </p:cNvSpPr>
          <p:nvPr>
            <p:ph type="subTitle" idx="1"/>
          </p:nvPr>
        </p:nvSpPr>
        <p:spPr>
          <a:xfrm>
            <a:off x="2695194" y="5688535"/>
            <a:ext cx="6801612" cy="536125"/>
          </a:xfrm>
        </p:spPr>
        <p:txBody>
          <a:bodyPr>
            <a:normAutofit/>
          </a:bodyPr>
          <a:lstStyle/>
          <a:p>
            <a:endParaRPr lang="en-US" sz="1800">
              <a:solidFill>
                <a:srgbClr val="FFFFFF"/>
              </a:solidFill>
            </a:endParaRPr>
          </a:p>
        </p:txBody>
      </p:sp>
      <p:pic>
        <p:nvPicPr>
          <p:cNvPr id="14" name="Graphic 13" descr="Fog">
            <a:extLst>
              <a:ext uri="{FF2B5EF4-FFF2-40B4-BE49-F238E27FC236}">
                <a16:creationId xmlns:a16="http://schemas.microsoft.com/office/drawing/2014/main" id="{FBD3E33F-C8AC-48A8-AD73-89DAAE789A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45346" y="640078"/>
            <a:ext cx="3301307" cy="3301307"/>
          </a:xfrm>
          <a:prstGeom prst="rect">
            <a:avLst/>
          </a:prstGeom>
        </p:spPr>
      </p:pic>
    </p:spTree>
    <p:extLst>
      <p:ext uri="{BB962C8B-B14F-4D97-AF65-F5344CB8AC3E}">
        <p14:creationId xmlns:p14="http://schemas.microsoft.com/office/powerpoint/2010/main" val="381386063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91485-D6C9-4848-836A-E01C6CCBCBB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400" dirty="0">
                <a:solidFill>
                  <a:srgbClr val="FFFFFF"/>
                </a:solidFill>
              </a:rPr>
              <a:t>Registering the requisition on Qualtrics</a:t>
            </a:r>
          </a:p>
        </p:txBody>
      </p:sp>
      <p:sp>
        <p:nvSpPr>
          <p:cNvPr id="3" name="Content Placeholder 2">
            <a:extLst>
              <a:ext uri="{FF2B5EF4-FFF2-40B4-BE49-F238E27FC236}">
                <a16:creationId xmlns:a16="http://schemas.microsoft.com/office/drawing/2014/main" id="{45E81DBF-9A2F-4264-8D25-FB9A3AF480A4}"/>
              </a:ext>
            </a:extLst>
          </p:cNvPr>
          <p:cNvSpPr>
            <a:spLocks noGrp="1"/>
          </p:cNvSpPr>
          <p:nvPr>
            <p:ph idx="1"/>
          </p:nvPr>
        </p:nvSpPr>
        <p:spPr>
          <a:xfrm>
            <a:off x="5591695" y="1402080"/>
            <a:ext cx="5320696" cy="4053840"/>
          </a:xfrm>
        </p:spPr>
        <p:txBody>
          <a:bodyPr anchor="ctr">
            <a:normAutofit/>
          </a:bodyPr>
          <a:lstStyle/>
          <a:p>
            <a:r>
              <a:rPr lang="en-US" dirty="0"/>
              <a:t>Administrator Name </a:t>
            </a:r>
          </a:p>
          <a:p>
            <a:r>
              <a:rPr lang="en-US" dirty="0"/>
              <a:t>Administrator email</a:t>
            </a:r>
          </a:p>
          <a:p>
            <a:r>
              <a:rPr lang="en-US" dirty="0"/>
              <a:t>Department Name</a:t>
            </a:r>
          </a:p>
          <a:p>
            <a:r>
              <a:rPr lang="en-US" dirty="0"/>
              <a:t>Department Number</a:t>
            </a:r>
          </a:p>
          <a:p>
            <a:r>
              <a:rPr lang="en-US" dirty="0"/>
              <a:t> Position Number*</a:t>
            </a:r>
          </a:p>
          <a:p>
            <a:pPr lvl="1"/>
            <a:r>
              <a:rPr lang="en-US" dirty="0">
                <a:solidFill>
                  <a:srgbClr val="FF0000"/>
                </a:solidFill>
              </a:rPr>
              <a:t>*For Part-time, visiting or dual career opportunities use requisition number in lieu of position number</a:t>
            </a:r>
          </a:p>
          <a:p>
            <a:r>
              <a:rPr lang="en-US" dirty="0"/>
              <a:t>Rank / Title</a:t>
            </a:r>
          </a:p>
          <a:p>
            <a:r>
              <a:rPr lang="en-US" dirty="0"/>
              <a:t>Date Position was posted</a:t>
            </a:r>
          </a:p>
        </p:txBody>
      </p:sp>
    </p:spTree>
    <p:extLst>
      <p:ext uri="{BB962C8B-B14F-4D97-AF65-F5344CB8AC3E}">
        <p14:creationId xmlns:p14="http://schemas.microsoft.com/office/powerpoint/2010/main" val="2047876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EB86C4-1304-4F2B-9407-766BA96DBE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04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CDC2EF-D8FD-489E-944B-40949A52BEE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4440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13579-9377-40F4-BE23-EFC11E7B3EB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900">
                <a:solidFill>
                  <a:srgbClr val="FFFFFF"/>
                </a:solidFill>
              </a:rPr>
              <a:t>Administrator will receive the following</a:t>
            </a:r>
          </a:p>
        </p:txBody>
      </p:sp>
      <p:sp>
        <p:nvSpPr>
          <p:cNvPr id="3" name="Content Placeholder 2">
            <a:extLst>
              <a:ext uri="{FF2B5EF4-FFF2-40B4-BE49-F238E27FC236}">
                <a16:creationId xmlns:a16="http://schemas.microsoft.com/office/drawing/2014/main" id="{C99323AA-EB77-4E70-8DD7-D6568B865611}"/>
              </a:ext>
            </a:extLst>
          </p:cNvPr>
          <p:cNvSpPr>
            <a:spLocks noGrp="1"/>
          </p:cNvSpPr>
          <p:nvPr>
            <p:ph idx="1"/>
          </p:nvPr>
        </p:nvSpPr>
        <p:spPr>
          <a:xfrm>
            <a:off x="5591695" y="1402080"/>
            <a:ext cx="5320696" cy="4053840"/>
          </a:xfrm>
        </p:spPr>
        <p:txBody>
          <a:bodyPr anchor="ctr">
            <a:normAutofit/>
          </a:bodyPr>
          <a:lstStyle/>
          <a:p>
            <a:pPr>
              <a:lnSpc>
                <a:spcPct val="90000"/>
              </a:lnSpc>
            </a:pPr>
            <a:r>
              <a:rPr lang="en-US" sz="1100"/>
              <a:t>Hello Administrator, </a:t>
            </a:r>
            <a:br>
              <a:rPr lang="en-US" sz="1100"/>
            </a:br>
            <a:br>
              <a:rPr lang="en-US" sz="1100"/>
            </a:br>
            <a:r>
              <a:rPr lang="en-US" sz="1100"/>
              <a:t>Thank you for registering your faculty search with the Office of Diversity and Inclusion.  The details of this position are here: </a:t>
            </a:r>
            <a:br>
              <a:rPr lang="en-US" sz="1100"/>
            </a:br>
            <a:br>
              <a:rPr lang="en-US" sz="1100"/>
            </a:br>
            <a:r>
              <a:rPr lang="en-US" sz="1100"/>
              <a:t>Department Name:  </a:t>
            </a:r>
            <a:br>
              <a:rPr lang="en-US" sz="1100"/>
            </a:br>
            <a:r>
              <a:rPr lang="en-US" sz="1100"/>
              <a:t>Department Number:  </a:t>
            </a:r>
            <a:br>
              <a:rPr lang="en-US" sz="1100"/>
            </a:br>
            <a:r>
              <a:rPr lang="en-US" sz="1100"/>
              <a:t>Position Number: 9999999 </a:t>
            </a:r>
            <a:br>
              <a:rPr lang="en-US" sz="1100"/>
            </a:br>
            <a:r>
              <a:rPr lang="en-US" sz="1100"/>
              <a:t>Title/Rank of Position: tenure </a:t>
            </a:r>
            <a:br>
              <a:rPr lang="en-US" sz="1100"/>
            </a:br>
            <a:r>
              <a:rPr lang="en-US" sz="1100"/>
              <a:t>Date Position was Posted: 06-05-2019 </a:t>
            </a:r>
            <a:br>
              <a:rPr lang="en-US" sz="1100"/>
            </a:br>
            <a:br>
              <a:rPr lang="en-US" sz="1100"/>
            </a:br>
            <a:r>
              <a:rPr lang="en-US" sz="1100"/>
              <a:t>To begin sending out the EEO form to the applicants of this position please click the link below.  You will need to click this link to register each and every applicant that has applied for this position. </a:t>
            </a:r>
            <a:br>
              <a:rPr lang="en-US" sz="1100"/>
            </a:br>
            <a:r>
              <a:rPr lang="en-US" sz="1100"/>
              <a:t>Please use the link below to appropriately disposition the applicants for this position. </a:t>
            </a:r>
          </a:p>
          <a:p>
            <a:pPr>
              <a:lnSpc>
                <a:spcPct val="90000"/>
              </a:lnSpc>
            </a:pPr>
            <a:r>
              <a:rPr lang="en-US" sz="1100"/>
              <a:t>Applicants do not need to be fully dispositioned all at once. Maintain this link to come back and disposition in the future.</a:t>
            </a:r>
          </a:p>
          <a:p>
            <a:pPr>
              <a:lnSpc>
                <a:spcPct val="90000"/>
              </a:lnSpc>
            </a:pPr>
            <a:br>
              <a:rPr lang="en-US" sz="1100"/>
            </a:br>
            <a:r>
              <a:rPr lang="en-US" sz="1100" u="sng">
                <a:hlinkClick r:id="rId2"/>
              </a:rPr>
              <a:t>Register an applicant for this position</a:t>
            </a:r>
            <a:r>
              <a:rPr lang="en-US" sz="1100"/>
              <a:t> </a:t>
            </a:r>
            <a:br>
              <a:rPr lang="en-US" sz="1100"/>
            </a:br>
            <a:r>
              <a:rPr lang="en-US" sz="1100"/>
              <a:t>  </a:t>
            </a:r>
          </a:p>
          <a:p>
            <a:pPr>
              <a:lnSpc>
                <a:spcPct val="90000"/>
              </a:lnSpc>
            </a:pPr>
            <a:endParaRPr lang="en-US" sz="1100"/>
          </a:p>
        </p:txBody>
      </p:sp>
    </p:spTree>
    <p:extLst>
      <p:ext uri="{BB962C8B-B14F-4D97-AF65-F5344CB8AC3E}">
        <p14:creationId xmlns:p14="http://schemas.microsoft.com/office/powerpoint/2010/main" val="357914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C1CF0-1B83-48AC-9DA8-CC923DC8E77E}"/>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Searches' that were previously completed </a:t>
            </a:r>
          </a:p>
        </p:txBody>
      </p:sp>
      <p:sp>
        <p:nvSpPr>
          <p:cNvPr id="3" name="Content Placeholder 2">
            <a:extLst>
              <a:ext uri="{FF2B5EF4-FFF2-40B4-BE49-F238E27FC236}">
                <a16:creationId xmlns:a16="http://schemas.microsoft.com/office/drawing/2014/main" id="{672CC1E9-41FA-4DFB-80B7-1845EF03D870}"/>
              </a:ext>
            </a:extLst>
          </p:cNvPr>
          <p:cNvSpPr>
            <a:spLocks noGrp="1"/>
          </p:cNvSpPr>
          <p:nvPr>
            <p:ph idx="1"/>
          </p:nvPr>
        </p:nvSpPr>
        <p:spPr>
          <a:xfrm>
            <a:off x="5591695" y="1402080"/>
            <a:ext cx="5320696" cy="4053840"/>
          </a:xfrm>
        </p:spPr>
        <p:txBody>
          <a:bodyPr anchor="ctr">
            <a:normAutofit/>
          </a:bodyPr>
          <a:lstStyle/>
          <a:p>
            <a:r>
              <a:rPr lang="en-US" dirty="0"/>
              <a:t>Is this a completed search and you sent out EEO forms to the applicants during the search and  were asked to enter disposition information by the Office of Diversity and Inclusion?</a:t>
            </a:r>
          </a:p>
          <a:p>
            <a:r>
              <a:rPr lang="en-US" dirty="0"/>
              <a:t>Yes – the administrator will be able to register the search without EEO forms going out to the applicants</a:t>
            </a:r>
          </a:p>
          <a:p>
            <a:r>
              <a:rPr lang="en-US" dirty="0"/>
              <a:t>No- the Administrator can register the search and the EEO forms will go to the applicants (this means that you are registering a current search)</a:t>
            </a:r>
          </a:p>
          <a:p>
            <a:endParaRPr lang="en-US" dirty="0"/>
          </a:p>
          <a:p>
            <a:endParaRPr lang="en-US" dirty="0"/>
          </a:p>
        </p:txBody>
      </p:sp>
    </p:spTree>
    <p:extLst>
      <p:ext uri="{BB962C8B-B14F-4D97-AF65-F5344CB8AC3E}">
        <p14:creationId xmlns:p14="http://schemas.microsoft.com/office/powerpoint/2010/main" val="2299432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rPr>
              <a:t>Registering Applicants	</a:t>
            </a:r>
          </a:p>
        </p:txBody>
      </p:sp>
      <p:sp>
        <p:nvSpPr>
          <p:cNvPr id="3" name="Content Placeholder 2"/>
          <p:cNvSpPr>
            <a:spLocks noGrp="1"/>
          </p:cNvSpPr>
          <p:nvPr>
            <p:ph idx="1"/>
          </p:nvPr>
        </p:nvSpPr>
        <p:spPr>
          <a:xfrm>
            <a:off x="5591695" y="1402080"/>
            <a:ext cx="5320696" cy="4053840"/>
          </a:xfrm>
        </p:spPr>
        <p:txBody>
          <a:bodyPr anchor="ctr">
            <a:normAutofit/>
          </a:bodyPr>
          <a:lstStyle/>
          <a:p>
            <a:endParaRPr lang="en-US" dirty="0"/>
          </a:p>
          <a:p>
            <a:r>
              <a:rPr lang="en-US" dirty="0"/>
              <a:t>When you click on register an applicant for this position, the applicant will receive the link to the EEO form.</a:t>
            </a:r>
          </a:p>
        </p:txBody>
      </p:sp>
    </p:spTree>
    <p:extLst>
      <p:ext uri="{BB962C8B-B14F-4D97-AF65-F5344CB8AC3E}">
        <p14:creationId xmlns:p14="http://schemas.microsoft.com/office/powerpoint/2010/main" val="5612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F95CDF-5ADB-447A-8942-D16126CE18E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3188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E4F017-99EB-4390-A1E4-D970B395191F}"/>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 Applicant receives the following email</a:t>
            </a:r>
          </a:p>
        </p:txBody>
      </p:sp>
      <p:sp>
        <p:nvSpPr>
          <p:cNvPr id="3" name="Content Placeholder 2">
            <a:extLst>
              <a:ext uri="{FF2B5EF4-FFF2-40B4-BE49-F238E27FC236}">
                <a16:creationId xmlns:a16="http://schemas.microsoft.com/office/drawing/2014/main" id="{E8AC9036-104B-4180-BD17-A01ED61BFC78}"/>
              </a:ext>
            </a:extLst>
          </p:cNvPr>
          <p:cNvSpPr>
            <a:spLocks noGrp="1"/>
          </p:cNvSpPr>
          <p:nvPr>
            <p:ph idx="1"/>
          </p:nvPr>
        </p:nvSpPr>
        <p:spPr>
          <a:xfrm>
            <a:off x="5591695" y="1402080"/>
            <a:ext cx="5320696" cy="4053840"/>
          </a:xfrm>
        </p:spPr>
        <p:txBody>
          <a:bodyPr anchor="ctr">
            <a:normAutofit/>
          </a:bodyPr>
          <a:lstStyle/>
          <a:p>
            <a:pPr>
              <a:lnSpc>
                <a:spcPct val="90000"/>
              </a:lnSpc>
            </a:pPr>
            <a:r>
              <a:rPr lang="en-US" sz="1300"/>
              <a:t>Thank you for your interest in this opportunity at the University of Pittsburgh.  Founded in 1787 as the Pittsburgh Academy, the University has become a world-renowned state-related research institution and continues to offer countless opportunities across the disciplines for its students, staff, and faculty to excel, as evident in its Association of American Universities (AAU) membership.</a:t>
            </a:r>
            <a:br>
              <a:rPr lang="en-US" sz="1300"/>
            </a:br>
            <a:br>
              <a:rPr lang="en-US" sz="1300"/>
            </a:br>
            <a:r>
              <a:rPr lang="en-US" sz="1300"/>
              <a:t>In accordance with federal guidelines, an applicant is to be given the opportunity to voluntarily disclose demographic information.  If you choose to disclose, none of your information is used against you.  All information is collected by the Office of Diversity and Inclusion for reporting purposes.</a:t>
            </a:r>
            <a:br>
              <a:rPr lang="en-US" sz="1300"/>
            </a:br>
            <a:br>
              <a:rPr lang="en-US" sz="1300"/>
            </a:br>
            <a:r>
              <a:rPr lang="en-US" sz="1300">
                <a:hlinkClick r:id="rId2"/>
              </a:rPr>
              <a:t>Provide your information</a:t>
            </a:r>
            <a:br>
              <a:rPr lang="en-US" sz="1300"/>
            </a:br>
            <a:br>
              <a:rPr lang="en-US" sz="1300"/>
            </a:br>
            <a:r>
              <a:rPr lang="en-US" sz="1300"/>
              <a:t>If you have any questions about the information request, please feel free to contact the Office of Diversity and Inclusion at </a:t>
            </a:r>
            <a:r>
              <a:rPr lang="en-US" sz="1300">
                <a:hlinkClick r:id="rId3"/>
              </a:rPr>
              <a:t>diversity@pitt.edu</a:t>
            </a:r>
            <a:r>
              <a:rPr lang="en-US" sz="1300"/>
              <a:t>.</a:t>
            </a:r>
            <a:br>
              <a:rPr lang="en-US" sz="1300"/>
            </a:br>
            <a:br>
              <a:rPr lang="en-US" sz="1300"/>
            </a:br>
            <a:r>
              <a:rPr lang="en-US" sz="1300"/>
              <a:t>For additional information about the University of Pittsburgh's diversity efforts, visit </a:t>
            </a:r>
            <a:r>
              <a:rPr lang="en-US" sz="1300">
                <a:hlinkClick r:id="rId4"/>
              </a:rPr>
              <a:t>www.diversity.pitt.edu</a:t>
            </a:r>
            <a:r>
              <a:rPr lang="en-US" sz="1300"/>
              <a:t>.</a:t>
            </a:r>
            <a:br>
              <a:rPr lang="en-US" sz="1300"/>
            </a:br>
            <a:br>
              <a:rPr lang="en-US" sz="1300"/>
            </a:br>
            <a:r>
              <a:rPr lang="en-US" sz="1300"/>
              <a:t>Thank you and Hail to Pitt!</a:t>
            </a:r>
          </a:p>
        </p:txBody>
      </p:sp>
    </p:spTree>
    <p:extLst>
      <p:ext uri="{BB962C8B-B14F-4D97-AF65-F5344CB8AC3E}">
        <p14:creationId xmlns:p14="http://schemas.microsoft.com/office/powerpoint/2010/main" val="1196045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140E9B-681A-49DD-86CB-5686668E28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346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D6DA9-4DDC-40B8-9F55-2C62175B9E69}"/>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rPr>
              <a:t>Part time and visiting Searches that were not posted in talent center</a:t>
            </a:r>
          </a:p>
        </p:txBody>
      </p:sp>
      <p:sp>
        <p:nvSpPr>
          <p:cNvPr id="3" name="Content Placeholder 2">
            <a:extLst>
              <a:ext uri="{FF2B5EF4-FFF2-40B4-BE49-F238E27FC236}">
                <a16:creationId xmlns:a16="http://schemas.microsoft.com/office/drawing/2014/main" id="{B3F23227-3968-421F-BACB-65AF5E5CAF85}"/>
              </a:ext>
            </a:extLst>
          </p:cNvPr>
          <p:cNvSpPr>
            <a:spLocks noGrp="1"/>
          </p:cNvSpPr>
          <p:nvPr>
            <p:ph idx="1"/>
          </p:nvPr>
        </p:nvSpPr>
        <p:spPr>
          <a:xfrm>
            <a:off x="5591695" y="1402080"/>
            <a:ext cx="5320696" cy="4053840"/>
          </a:xfrm>
        </p:spPr>
        <p:txBody>
          <a:bodyPr anchor="ctr">
            <a:normAutofit/>
          </a:bodyPr>
          <a:lstStyle/>
          <a:p>
            <a:r>
              <a:rPr lang="en-US" dirty="0"/>
              <a:t>Prior to July 2019 part time and visiting opportunities were not posted on Talent Center.</a:t>
            </a:r>
          </a:p>
          <a:p>
            <a:r>
              <a:rPr lang="en-US" dirty="0"/>
              <a:t>The applicants were not given the opportunity to disclose their demographic information. </a:t>
            </a:r>
          </a:p>
          <a:p>
            <a:r>
              <a:rPr lang="en-US" dirty="0"/>
              <a:t>The University is obligated to give applicants the opportunity to disclose their demographic information.  </a:t>
            </a:r>
          </a:p>
          <a:p>
            <a:endParaRPr lang="en-US" dirty="0"/>
          </a:p>
        </p:txBody>
      </p:sp>
    </p:spTree>
    <p:extLst>
      <p:ext uri="{BB962C8B-B14F-4D97-AF65-F5344CB8AC3E}">
        <p14:creationId xmlns:p14="http://schemas.microsoft.com/office/powerpoint/2010/main" val="262751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2DA43-CDC7-4C41-B031-50E4E82CE400}"/>
              </a:ext>
            </a:extLst>
          </p:cNvPr>
          <p:cNvSpPr>
            <a:spLocks noGrp="1"/>
          </p:cNvSpPr>
          <p:nvPr>
            <p:ph type="title"/>
          </p:nvPr>
        </p:nvSpPr>
        <p:spPr>
          <a:xfrm>
            <a:off x="804672" y="964692"/>
            <a:ext cx="4476806" cy="1188720"/>
          </a:xfrm>
        </p:spPr>
        <p:txBody>
          <a:bodyPr>
            <a:normAutofit/>
          </a:bodyPr>
          <a:lstStyle/>
          <a:p>
            <a:r>
              <a:rPr lang="en-US" dirty="0" err="1"/>
              <a:t>AGenda</a:t>
            </a:r>
            <a:endParaRPr lang="en-US" dirty="0"/>
          </a:p>
        </p:txBody>
      </p:sp>
      <p:sp>
        <p:nvSpPr>
          <p:cNvPr id="3" name="Content Placeholder 2">
            <a:extLst>
              <a:ext uri="{FF2B5EF4-FFF2-40B4-BE49-F238E27FC236}">
                <a16:creationId xmlns:a16="http://schemas.microsoft.com/office/drawing/2014/main" id="{474097A1-29FE-46DF-84D3-FDD3C90607AA}"/>
              </a:ext>
            </a:extLst>
          </p:cNvPr>
          <p:cNvSpPr>
            <a:spLocks noGrp="1"/>
          </p:cNvSpPr>
          <p:nvPr>
            <p:ph idx="1"/>
          </p:nvPr>
        </p:nvSpPr>
        <p:spPr>
          <a:xfrm>
            <a:off x="803244" y="2638044"/>
            <a:ext cx="4492932" cy="3263206"/>
          </a:xfrm>
        </p:spPr>
        <p:txBody>
          <a:bodyPr>
            <a:normAutofit/>
          </a:bodyPr>
          <a:lstStyle/>
          <a:p>
            <a:r>
              <a:rPr lang="en-US" dirty="0"/>
              <a:t>Welcome and Introductions	</a:t>
            </a:r>
          </a:p>
          <a:p>
            <a:r>
              <a:rPr lang="en-US" dirty="0"/>
              <a:t>FAQ’s</a:t>
            </a:r>
          </a:p>
          <a:p>
            <a:r>
              <a:rPr lang="en-US" dirty="0"/>
              <a:t>Why we are changing</a:t>
            </a:r>
          </a:p>
          <a:p>
            <a:r>
              <a:rPr lang="en-US" dirty="0"/>
              <a:t>Demonstration</a:t>
            </a:r>
          </a:p>
          <a:p>
            <a:r>
              <a:rPr lang="en-US" dirty="0"/>
              <a:t>Q&amp;A</a:t>
            </a:r>
          </a:p>
        </p:txBody>
      </p:sp>
      <p:sp>
        <p:nvSpPr>
          <p:cNvPr id="10" name="Rectangle 9">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ard Room">
            <a:extLst>
              <a:ext uri="{FF2B5EF4-FFF2-40B4-BE49-F238E27FC236}">
                <a16:creationId xmlns:a16="http://schemas.microsoft.com/office/drawing/2014/main" id="{2F66D03B-2277-47C9-9D71-37AA09186A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24249" y="1293275"/>
            <a:ext cx="4279392" cy="4279392"/>
          </a:xfrm>
          <a:prstGeom prst="rect">
            <a:avLst/>
          </a:prstGeom>
        </p:spPr>
      </p:pic>
    </p:spTree>
    <p:extLst>
      <p:ext uri="{BB962C8B-B14F-4D97-AF65-F5344CB8AC3E}">
        <p14:creationId xmlns:p14="http://schemas.microsoft.com/office/powerpoint/2010/main" val="189436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F91485-D6C9-4848-836A-E01C6CCBCBB8}"/>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000" dirty="0">
                <a:solidFill>
                  <a:srgbClr val="FFFFFF"/>
                </a:solidFill>
              </a:rPr>
              <a:t>Registering Part-time</a:t>
            </a:r>
            <a:br>
              <a:rPr lang="en-US" sz="2000" dirty="0">
                <a:solidFill>
                  <a:srgbClr val="FFFFFF"/>
                </a:solidFill>
              </a:rPr>
            </a:br>
            <a:r>
              <a:rPr lang="en-US" sz="2000" dirty="0">
                <a:solidFill>
                  <a:srgbClr val="FFFFFF"/>
                </a:solidFill>
              </a:rPr>
              <a:t>requisitions on Qualtrics</a:t>
            </a:r>
            <a:br>
              <a:rPr lang="en-US" sz="2000" dirty="0">
                <a:solidFill>
                  <a:srgbClr val="FFFFFF"/>
                </a:solidFill>
              </a:rPr>
            </a:b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45E81DBF-9A2F-4264-8D25-FB9A3AF480A4}"/>
              </a:ext>
            </a:extLst>
          </p:cNvPr>
          <p:cNvSpPr>
            <a:spLocks noGrp="1"/>
          </p:cNvSpPr>
          <p:nvPr>
            <p:ph idx="1"/>
          </p:nvPr>
        </p:nvSpPr>
        <p:spPr>
          <a:xfrm>
            <a:off x="5591695" y="1402080"/>
            <a:ext cx="5320696" cy="4053840"/>
          </a:xfrm>
        </p:spPr>
        <p:txBody>
          <a:bodyPr anchor="ctr">
            <a:normAutofit/>
          </a:bodyPr>
          <a:lstStyle/>
          <a:p>
            <a:r>
              <a:rPr lang="en-US" dirty="0"/>
              <a:t>Administrator Name </a:t>
            </a:r>
          </a:p>
          <a:p>
            <a:r>
              <a:rPr lang="en-US" dirty="0"/>
              <a:t>Administrator email</a:t>
            </a:r>
          </a:p>
          <a:p>
            <a:r>
              <a:rPr lang="en-US" dirty="0"/>
              <a:t>Department Name</a:t>
            </a:r>
          </a:p>
          <a:p>
            <a:r>
              <a:rPr lang="en-US" dirty="0"/>
              <a:t>Department Number</a:t>
            </a:r>
          </a:p>
          <a:p>
            <a:r>
              <a:rPr lang="en-US" dirty="0"/>
              <a:t> Position Number*</a:t>
            </a:r>
          </a:p>
          <a:p>
            <a:pPr lvl="1"/>
            <a:r>
              <a:rPr lang="en-US" dirty="0">
                <a:solidFill>
                  <a:srgbClr val="FF0000"/>
                </a:solidFill>
              </a:rPr>
              <a:t>*use the hired candidates employee number</a:t>
            </a:r>
          </a:p>
          <a:p>
            <a:r>
              <a:rPr lang="en-US" dirty="0"/>
              <a:t>Rank / Title</a:t>
            </a:r>
          </a:p>
          <a:p>
            <a:r>
              <a:rPr lang="en-US" dirty="0"/>
              <a:t>Date Position was posted</a:t>
            </a:r>
          </a:p>
        </p:txBody>
      </p:sp>
    </p:spTree>
    <p:extLst>
      <p:ext uri="{BB962C8B-B14F-4D97-AF65-F5344CB8AC3E}">
        <p14:creationId xmlns:p14="http://schemas.microsoft.com/office/powerpoint/2010/main" val="3372804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C5530-9C95-4DA5-8480-4C826D31772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Launch EEO Forms to applicants</a:t>
            </a:r>
          </a:p>
        </p:txBody>
      </p:sp>
      <p:sp>
        <p:nvSpPr>
          <p:cNvPr id="3" name="Content Placeholder 2">
            <a:extLst>
              <a:ext uri="{FF2B5EF4-FFF2-40B4-BE49-F238E27FC236}">
                <a16:creationId xmlns:a16="http://schemas.microsoft.com/office/drawing/2014/main" id="{911D2BC0-0CCD-44ED-8A6B-92DE10BA6C49}"/>
              </a:ext>
            </a:extLst>
          </p:cNvPr>
          <p:cNvSpPr>
            <a:spLocks noGrp="1"/>
          </p:cNvSpPr>
          <p:nvPr>
            <p:ph idx="1"/>
          </p:nvPr>
        </p:nvSpPr>
        <p:spPr>
          <a:xfrm>
            <a:off x="5591695" y="1402080"/>
            <a:ext cx="5320696" cy="4053840"/>
          </a:xfrm>
        </p:spPr>
        <p:txBody>
          <a:bodyPr anchor="ctr">
            <a:normAutofit/>
          </a:bodyPr>
          <a:lstStyle/>
          <a:p>
            <a:r>
              <a:rPr lang="en-US" dirty="0"/>
              <a:t>Please use the following survey to send out the EEO form to those applicants.</a:t>
            </a:r>
          </a:p>
          <a:p>
            <a:r>
              <a:rPr lang="en-US" u="sng" dirty="0">
                <a:hlinkClick r:id="rId2"/>
              </a:rPr>
              <a:t>https://pitt.co1.qualtrics.com/jfe/form/SV_9FEQ1uEG0cbLH25</a:t>
            </a:r>
            <a:endParaRPr lang="en-US" dirty="0"/>
          </a:p>
          <a:p>
            <a:endParaRPr lang="en-US" dirty="0"/>
          </a:p>
        </p:txBody>
      </p:sp>
    </p:spTree>
    <p:extLst>
      <p:ext uri="{BB962C8B-B14F-4D97-AF65-F5344CB8AC3E}">
        <p14:creationId xmlns:p14="http://schemas.microsoft.com/office/powerpoint/2010/main" val="3798157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5888B-2BB8-4A57-9D53-24847A0788C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600">
                <a:solidFill>
                  <a:srgbClr val="FFFFFF"/>
                </a:solidFill>
              </a:rPr>
              <a:t>Applicant will receive the following email</a:t>
            </a:r>
          </a:p>
        </p:txBody>
      </p:sp>
      <p:sp>
        <p:nvSpPr>
          <p:cNvPr id="3" name="Content Placeholder 2">
            <a:extLst>
              <a:ext uri="{FF2B5EF4-FFF2-40B4-BE49-F238E27FC236}">
                <a16:creationId xmlns:a16="http://schemas.microsoft.com/office/drawing/2014/main" id="{381A9418-5BDD-4B7C-8ACA-1797A377B0FC}"/>
              </a:ext>
            </a:extLst>
          </p:cNvPr>
          <p:cNvSpPr>
            <a:spLocks noGrp="1"/>
          </p:cNvSpPr>
          <p:nvPr>
            <p:ph idx="1"/>
          </p:nvPr>
        </p:nvSpPr>
        <p:spPr>
          <a:xfrm>
            <a:off x="5591695" y="1402080"/>
            <a:ext cx="5320696" cy="4053840"/>
          </a:xfrm>
        </p:spPr>
        <p:txBody>
          <a:bodyPr anchor="ctr">
            <a:normAutofit/>
          </a:bodyPr>
          <a:lstStyle/>
          <a:p>
            <a:pPr marL="0" indent="0">
              <a:lnSpc>
                <a:spcPct val="90000"/>
              </a:lnSpc>
              <a:buNone/>
            </a:pPr>
            <a:r>
              <a:rPr lang="en-US" sz="1500"/>
              <a:t>As a Federal Contractor, the University of Pittsburgh must provide the opportunity for applicants to voluntarily disclose their demographic information when they apply for a position. The Office of Diversity and Inclusion has been made aware that you were not given the opportunity to disclose your information when you submitted your CV for the position referenced below.</a:t>
            </a:r>
            <a:br>
              <a:rPr lang="en-US" sz="1500"/>
            </a:br>
            <a:r>
              <a:rPr lang="en-US" sz="1500"/>
              <a:t>For reporting purposes, we ask that you consider completing the attached EEO form. The decision to provide this information is voluntary.  We realize this position may no longer be open and this request does not indicate any change in the hiring process.</a:t>
            </a:r>
            <a:br>
              <a:rPr lang="en-US" sz="1500"/>
            </a:br>
            <a:r>
              <a:rPr lang="en-US" sz="1500"/>
              <a:t>If you have questions about this email, please send your questions to </a:t>
            </a:r>
            <a:r>
              <a:rPr lang="en-US" sz="1500" u="sng">
                <a:hlinkClick r:id="rId2"/>
              </a:rPr>
              <a:t>diversity@pitt.edu</a:t>
            </a:r>
            <a:r>
              <a:rPr lang="en-US" sz="1500"/>
              <a:t>.</a:t>
            </a:r>
            <a:br>
              <a:rPr lang="en-US" sz="1500"/>
            </a:br>
            <a:br>
              <a:rPr lang="en-US" sz="1500"/>
            </a:br>
            <a:r>
              <a:rPr lang="en-US" sz="1500"/>
              <a:t>Respectfully,</a:t>
            </a:r>
            <a:br>
              <a:rPr lang="en-US" sz="1500"/>
            </a:br>
            <a:r>
              <a:rPr lang="en-US" sz="1500"/>
              <a:t>The Office of Diversity and Inclusion</a:t>
            </a:r>
          </a:p>
        </p:txBody>
      </p:sp>
    </p:spTree>
    <p:extLst>
      <p:ext uri="{BB962C8B-B14F-4D97-AF65-F5344CB8AC3E}">
        <p14:creationId xmlns:p14="http://schemas.microsoft.com/office/powerpoint/2010/main" val="3451371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2300">
                <a:solidFill>
                  <a:srgbClr val="FFFFFF"/>
                </a:solidFill>
              </a:rPr>
              <a:t>Now you have an applicant pool What next?</a:t>
            </a:r>
            <a:br>
              <a:rPr lang="en-US" sz="2300">
                <a:solidFill>
                  <a:srgbClr val="FFFFFF"/>
                </a:solidFill>
              </a:rPr>
            </a:br>
            <a:r>
              <a:rPr lang="en-US" sz="2300">
                <a:solidFill>
                  <a:srgbClr val="FFFFFF"/>
                </a:solidFill>
              </a:rPr>
              <a:t>Registering applicants</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a:t>Using the disposition codes allows you to refine the search using relevant criterion so to make the best hiring decision.  </a:t>
            </a:r>
          </a:p>
          <a:p>
            <a:r>
              <a:rPr lang="en-US"/>
              <a:t>Using disposition codes helps to ensure that you are removing job seekers from the pool  for relevant non-discriminatory reasons</a:t>
            </a:r>
          </a:p>
          <a:p>
            <a:endParaRPr lang="en-US" dirty="0"/>
          </a:p>
        </p:txBody>
      </p:sp>
    </p:spTree>
    <p:extLst>
      <p:ext uri="{BB962C8B-B14F-4D97-AF65-F5344CB8AC3E}">
        <p14:creationId xmlns:p14="http://schemas.microsoft.com/office/powerpoint/2010/main" val="358576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New – to be reviewed</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dirty="0"/>
              <a:t>Applicant Applied too late in the process</a:t>
            </a:r>
          </a:p>
          <a:p>
            <a:r>
              <a:rPr lang="en-US" dirty="0"/>
              <a:t>Candidate communicates No longer interested</a:t>
            </a:r>
          </a:p>
          <a:p>
            <a:r>
              <a:rPr lang="en-US" dirty="0"/>
              <a:t>Does not meet minimum qualifications – Education</a:t>
            </a:r>
          </a:p>
          <a:p>
            <a:r>
              <a:rPr lang="en-US" dirty="0"/>
              <a:t>Does not meet minimum qualifications – Experience</a:t>
            </a:r>
          </a:p>
          <a:p>
            <a:r>
              <a:rPr lang="en-US" dirty="0"/>
              <a:t>Does not meet minimum qualifications – Both Education and Experience</a:t>
            </a:r>
          </a:p>
          <a:p>
            <a:r>
              <a:rPr lang="en-US" dirty="0"/>
              <a:t>Qualified</a:t>
            </a:r>
          </a:p>
        </p:txBody>
      </p:sp>
    </p:spTree>
    <p:extLst>
      <p:ext uri="{BB962C8B-B14F-4D97-AF65-F5344CB8AC3E}">
        <p14:creationId xmlns:p14="http://schemas.microsoft.com/office/powerpoint/2010/main" val="142946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AAD159-B63D-4709-83CD-FD0630422B9E}"/>
              </a:ext>
            </a:extLst>
          </p:cNvPr>
          <p:cNvPicPr>
            <a:picLocks noChangeAspect="1"/>
          </p:cNvPicPr>
          <p:nvPr/>
        </p:nvPicPr>
        <p:blipFill>
          <a:blip r:embed="rId2"/>
          <a:stretch>
            <a:fillRect/>
          </a:stretch>
        </p:blipFill>
        <p:spPr>
          <a:xfrm>
            <a:off x="0" y="-99153"/>
            <a:ext cx="12192000" cy="6858000"/>
          </a:xfrm>
          <a:prstGeom prst="rect">
            <a:avLst/>
          </a:prstGeom>
        </p:spPr>
      </p:pic>
    </p:spTree>
    <p:extLst>
      <p:ext uri="{BB962C8B-B14F-4D97-AF65-F5344CB8AC3E}">
        <p14:creationId xmlns:p14="http://schemas.microsoft.com/office/powerpoint/2010/main" val="1612116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Committee Review</a:t>
            </a:r>
          </a:p>
        </p:txBody>
      </p:sp>
      <p:sp>
        <p:nvSpPr>
          <p:cNvPr id="3" name="Content Placeholder 2"/>
          <p:cNvSpPr>
            <a:spLocks noGrp="1"/>
          </p:cNvSpPr>
          <p:nvPr>
            <p:ph idx="1"/>
          </p:nvPr>
        </p:nvSpPr>
        <p:spPr>
          <a:xfrm>
            <a:off x="5591695" y="1402080"/>
            <a:ext cx="5320696" cy="4053840"/>
          </a:xfrm>
        </p:spPr>
        <p:txBody>
          <a:bodyPr anchor="ctr">
            <a:normAutofit/>
          </a:bodyPr>
          <a:lstStyle/>
          <a:p>
            <a:pPr>
              <a:lnSpc>
                <a:spcPct val="90000"/>
              </a:lnSpc>
            </a:pPr>
            <a:endParaRPr lang="en-US"/>
          </a:p>
          <a:p>
            <a:pPr>
              <a:lnSpc>
                <a:spcPct val="90000"/>
              </a:lnSpc>
            </a:pPr>
            <a:r>
              <a:rPr lang="en-US"/>
              <a:t>Applicant Communicates No Longer Interested</a:t>
            </a:r>
          </a:p>
          <a:p>
            <a:pPr>
              <a:lnSpc>
                <a:spcPct val="90000"/>
              </a:lnSpc>
            </a:pPr>
            <a:r>
              <a:rPr lang="en-US"/>
              <a:t>Qualified, Not Selected - Does not meet Preferred Qualifications and/or Qualifications Not as Strong as Other Applicants - Education</a:t>
            </a:r>
          </a:p>
          <a:p>
            <a:pPr>
              <a:lnSpc>
                <a:spcPct val="90000"/>
              </a:lnSpc>
            </a:pPr>
            <a:r>
              <a:rPr lang="en-US"/>
              <a:t>Qualified, Not Selected - Does not meet Preferred Qualifications and/or Qualifications Not as Strong as Other Applicants - Experience/Key Accomplishments</a:t>
            </a:r>
          </a:p>
          <a:p>
            <a:pPr>
              <a:lnSpc>
                <a:spcPct val="90000"/>
              </a:lnSpc>
            </a:pPr>
            <a:r>
              <a:rPr lang="en-US"/>
              <a:t>Qualified, Not Selected - Does not meet Preferred Qualifications and/or Qualifications Not as Strong as Other Applicants - Education and Experience/Key Accomplishments</a:t>
            </a:r>
          </a:p>
          <a:p>
            <a:pPr>
              <a:lnSpc>
                <a:spcPct val="90000"/>
              </a:lnSpc>
            </a:pPr>
            <a:r>
              <a:rPr lang="en-US"/>
              <a:t>Selected for Interview</a:t>
            </a:r>
          </a:p>
          <a:p>
            <a:pPr>
              <a:lnSpc>
                <a:spcPct val="90000"/>
              </a:lnSpc>
            </a:pPr>
            <a:endParaRPr lang="en-US"/>
          </a:p>
        </p:txBody>
      </p:sp>
    </p:spTree>
    <p:extLst>
      <p:ext uri="{BB962C8B-B14F-4D97-AF65-F5344CB8AC3E}">
        <p14:creationId xmlns:p14="http://schemas.microsoft.com/office/powerpoint/2010/main" val="365612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74AD6-4943-4411-AC99-8DF1BF5DDB0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302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a:t>
            </a:r>
          </a:p>
        </p:txBody>
      </p:sp>
      <p:sp>
        <p:nvSpPr>
          <p:cNvPr id="3" name="Content Placeholder 2"/>
          <p:cNvSpPr>
            <a:spLocks noGrp="1"/>
          </p:cNvSpPr>
          <p:nvPr>
            <p:ph idx="1"/>
          </p:nvPr>
        </p:nvSpPr>
        <p:spPr/>
        <p:txBody>
          <a:bodyPr>
            <a:noAutofit/>
          </a:bodyPr>
          <a:lstStyle/>
          <a:p>
            <a:pPr>
              <a:lnSpc>
                <a:spcPct val="120000"/>
              </a:lnSpc>
            </a:pPr>
            <a:r>
              <a:rPr lang="en-US" sz="1400" dirty="0"/>
              <a:t>Applicant Communicates No Longer Interested</a:t>
            </a:r>
          </a:p>
          <a:p>
            <a:pPr>
              <a:lnSpc>
                <a:spcPct val="120000"/>
              </a:lnSpc>
            </a:pPr>
            <a:r>
              <a:rPr lang="en-US" sz="1400" dirty="0"/>
              <a:t>Interview showed some deficiencies</a:t>
            </a:r>
          </a:p>
          <a:p>
            <a:pPr>
              <a:lnSpc>
                <a:spcPct val="120000"/>
              </a:lnSpc>
            </a:pPr>
            <a:r>
              <a:rPr lang="en-US" sz="1400" dirty="0"/>
              <a:t>Lacks sufficient contributions to diversity/cultural competence</a:t>
            </a:r>
          </a:p>
          <a:p>
            <a:pPr>
              <a:lnSpc>
                <a:spcPct val="120000"/>
              </a:lnSpc>
            </a:pPr>
            <a:r>
              <a:rPr lang="en-US" sz="1400" dirty="0"/>
              <a:t>Lacks sufficient depth/breadth of research/creative excellence or impact</a:t>
            </a:r>
          </a:p>
          <a:p>
            <a:pPr>
              <a:lnSpc>
                <a:spcPct val="120000"/>
              </a:lnSpc>
            </a:pPr>
            <a:r>
              <a:rPr lang="en-US" sz="1400" dirty="0"/>
              <a:t>Lacks sufficient teaching achievement</a:t>
            </a:r>
          </a:p>
          <a:p>
            <a:pPr>
              <a:lnSpc>
                <a:spcPct val="120000"/>
              </a:lnSpc>
            </a:pPr>
            <a:r>
              <a:rPr lang="en-US" sz="1400" dirty="0"/>
              <a:t>Publication Record shows some deficiencies</a:t>
            </a:r>
          </a:p>
          <a:p>
            <a:pPr>
              <a:lnSpc>
                <a:spcPct val="120000"/>
              </a:lnSpc>
            </a:pPr>
            <a:r>
              <a:rPr lang="en-US" sz="1400" dirty="0"/>
              <a:t>References were weak</a:t>
            </a:r>
          </a:p>
          <a:p>
            <a:pPr>
              <a:lnSpc>
                <a:spcPct val="120000"/>
              </a:lnSpc>
            </a:pPr>
            <a:r>
              <a:rPr lang="en-US" sz="1400" dirty="0"/>
              <a:t>Selected as a Finalist</a:t>
            </a:r>
          </a:p>
        </p:txBody>
      </p:sp>
    </p:spTree>
    <p:extLst>
      <p:ext uri="{BB962C8B-B14F-4D97-AF65-F5344CB8AC3E}">
        <p14:creationId xmlns:p14="http://schemas.microsoft.com/office/powerpoint/2010/main" val="37551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32547-1E4F-4D8E-B6B2-6A63D4B56AC9}"/>
              </a:ext>
            </a:extLst>
          </p:cNvPr>
          <p:cNvPicPr>
            <a:picLocks noChangeAspect="1"/>
          </p:cNvPicPr>
          <p:nvPr/>
        </p:nvPicPr>
        <p:blipFill>
          <a:blip r:embed="rId2"/>
          <a:stretch>
            <a:fillRect/>
          </a:stretch>
        </p:blipFill>
        <p:spPr>
          <a:xfrm>
            <a:off x="121186" y="0"/>
            <a:ext cx="12192000" cy="6858000"/>
          </a:xfrm>
          <a:prstGeom prst="rect">
            <a:avLst/>
          </a:prstGeom>
        </p:spPr>
      </p:pic>
    </p:spTree>
    <p:extLst>
      <p:ext uri="{BB962C8B-B14F-4D97-AF65-F5344CB8AC3E}">
        <p14:creationId xmlns:p14="http://schemas.microsoft.com/office/powerpoint/2010/main" val="404254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3000">
                <a:solidFill>
                  <a:srgbClr val="FFFFFF"/>
                </a:solidFill>
              </a:rPr>
              <a:t>Why are we doing this</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9551" y="1444752"/>
            <a:ext cx="4652840" cy="3968496"/>
          </a:xfrm>
        </p:spPr>
        <p:txBody>
          <a:bodyPr anchor="ctr">
            <a:normAutofit/>
          </a:bodyPr>
          <a:lstStyle/>
          <a:p>
            <a:r>
              <a:rPr lang="en-US">
                <a:solidFill>
                  <a:srgbClr val="404040"/>
                </a:solidFill>
              </a:rPr>
              <a:t>Federal Contractor</a:t>
            </a:r>
          </a:p>
          <a:p>
            <a:r>
              <a:rPr lang="en-US">
                <a:solidFill>
                  <a:srgbClr val="404040"/>
                </a:solidFill>
              </a:rPr>
              <a:t>Governmental Compliance</a:t>
            </a:r>
          </a:p>
          <a:p>
            <a:r>
              <a:rPr lang="en-US">
                <a:solidFill>
                  <a:srgbClr val="404040"/>
                </a:solidFill>
              </a:rPr>
              <a:t>Affirmative Action Plan as a tool </a:t>
            </a:r>
          </a:p>
          <a:p>
            <a:r>
              <a:rPr lang="en-US">
                <a:solidFill>
                  <a:srgbClr val="404040"/>
                </a:solidFill>
              </a:rPr>
              <a:t>Assess the progress of our good faith efforts</a:t>
            </a:r>
          </a:p>
          <a:p>
            <a:pPr marL="0" indent="0">
              <a:buNone/>
            </a:pPr>
            <a:endParaRPr lang="en-US">
              <a:solidFill>
                <a:srgbClr val="404040"/>
              </a:solidFill>
            </a:endParaRPr>
          </a:p>
        </p:txBody>
      </p:sp>
    </p:spTree>
    <p:extLst>
      <p:ext uri="{BB962C8B-B14F-4D97-AF65-F5344CB8AC3E}">
        <p14:creationId xmlns:p14="http://schemas.microsoft.com/office/powerpoint/2010/main" val="1009623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finalist</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a:t>Applicant Communicates No Longer Interested</a:t>
            </a:r>
          </a:p>
          <a:p>
            <a:r>
              <a:rPr lang="en-US"/>
              <a:t>Alternate for the position (ranking)</a:t>
            </a:r>
          </a:p>
          <a:p>
            <a:r>
              <a:rPr lang="en-US"/>
              <a:t>The in-person talk showed some deficiencies</a:t>
            </a:r>
          </a:p>
          <a:p>
            <a:r>
              <a:rPr lang="en-US"/>
              <a:t>Recommendations and dossier not as strong as other applicants</a:t>
            </a:r>
          </a:p>
          <a:p>
            <a:r>
              <a:rPr lang="en-US"/>
              <a:t>Not as strong relative to other finalists</a:t>
            </a:r>
          </a:p>
          <a:p>
            <a:r>
              <a:rPr lang="en-US"/>
              <a:t>Selected</a:t>
            </a:r>
          </a:p>
        </p:txBody>
      </p:sp>
    </p:spTree>
    <p:extLst>
      <p:ext uri="{BB962C8B-B14F-4D97-AF65-F5344CB8AC3E}">
        <p14:creationId xmlns:p14="http://schemas.microsoft.com/office/powerpoint/2010/main" val="2115957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7C0FCC-F5F6-4542-A2E1-E366A689F7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6905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Request to extend offer</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a:t>Applicant Declined Offer - Salary Offer to Low</a:t>
            </a:r>
          </a:p>
          <a:p>
            <a:pPr marL="0" indent="0">
              <a:buNone/>
            </a:pPr>
            <a:endParaRPr lang="en-US"/>
          </a:p>
          <a:p>
            <a:r>
              <a:rPr lang="en-US"/>
              <a:t>Applicant Declined Offer - Accepted Other Job</a:t>
            </a:r>
          </a:p>
          <a:p>
            <a:pPr marL="0" indent="0">
              <a:buNone/>
            </a:pPr>
            <a:endParaRPr lang="en-US"/>
          </a:p>
          <a:p>
            <a:r>
              <a:rPr lang="en-US"/>
              <a:t>Applicant Declined Offer - Other</a:t>
            </a:r>
          </a:p>
          <a:p>
            <a:pPr marL="0" indent="0">
              <a:buNone/>
            </a:pPr>
            <a:endParaRPr lang="en-US"/>
          </a:p>
          <a:p>
            <a:r>
              <a:rPr lang="en-US"/>
              <a:t>Rejected Other</a:t>
            </a:r>
          </a:p>
          <a:p>
            <a:endParaRPr lang="en-US"/>
          </a:p>
          <a:p>
            <a:r>
              <a:rPr lang="en-US"/>
              <a:t>Applicant Accepted Offer</a:t>
            </a:r>
          </a:p>
          <a:p>
            <a:endParaRPr lang="en-US"/>
          </a:p>
          <a:p>
            <a:endParaRPr lang="en-US"/>
          </a:p>
          <a:p>
            <a:endParaRPr lang="en-US"/>
          </a:p>
        </p:txBody>
      </p:sp>
    </p:spTree>
    <p:extLst>
      <p:ext uri="{BB962C8B-B14F-4D97-AF65-F5344CB8AC3E}">
        <p14:creationId xmlns:p14="http://schemas.microsoft.com/office/powerpoint/2010/main" val="1320839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hired</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a:t>You have refined the search to find the best candidate for the position</a:t>
            </a:r>
          </a:p>
        </p:txBody>
      </p:sp>
    </p:spTree>
    <p:extLst>
      <p:ext uri="{BB962C8B-B14F-4D97-AF65-F5344CB8AC3E}">
        <p14:creationId xmlns:p14="http://schemas.microsoft.com/office/powerpoint/2010/main" val="500356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		What Next		</a:t>
            </a:r>
          </a:p>
        </p:txBody>
      </p:sp>
      <p:sp>
        <p:nvSpPr>
          <p:cNvPr id="3" name="Content Placeholder 2"/>
          <p:cNvSpPr>
            <a:spLocks noGrp="1"/>
          </p:cNvSpPr>
          <p:nvPr>
            <p:ph idx="1"/>
          </p:nvPr>
        </p:nvSpPr>
        <p:spPr>
          <a:xfrm>
            <a:off x="5591695" y="1402080"/>
            <a:ext cx="5320696" cy="4053840"/>
          </a:xfrm>
        </p:spPr>
        <p:txBody>
          <a:bodyPr anchor="ctr">
            <a:normAutofit/>
          </a:bodyPr>
          <a:lstStyle/>
          <a:p>
            <a:r>
              <a:rPr lang="en-US"/>
              <a:t>Retain your interview notes for 3 years</a:t>
            </a:r>
          </a:p>
          <a:p>
            <a:r>
              <a:rPr lang="en-US"/>
              <a:t>Let ODI know that the position has been filled</a:t>
            </a:r>
          </a:p>
          <a:p>
            <a:endParaRPr lang="en-US" dirty="0"/>
          </a:p>
        </p:txBody>
      </p:sp>
    </p:spTree>
    <p:extLst>
      <p:ext uri="{BB962C8B-B14F-4D97-AF65-F5344CB8AC3E}">
        <p14:creationId xmlns:p14="http://schemas.microsoft.com/office/powerpoint/2010/main" val="1089925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8A8F2-C920-488A-8255-F6FA6E88DB6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a:solidFill>
                  <a:srgbClr val="FFFFFF"/>
                </a:solidFill>
              </a:rPr>
              <a:t>Questions	</a:t>
            </a:r>
          </a:p>
        </p:txBody>
      </p:sp>
      <p:sp>
        <p:nvSpPr>
          <p:cNvPr id="3" name="Content Placeholder 2">
            <a:extLst>
              <a:ext uri="{FF2B5EF4-FFF2-40B4-BE49-F238E27FC236}">
                <a16:creationId xmlns:a16="http://schemas.microsoft.com/office/drawing/2014/main" id="{F0D30D3F-4B7F-4B53-B4D3-B271D4662AB4}"/>
              </a:ext>
            </a:extLst>
          </p:cNvPr>
          <p:cNvSpPr>
            <a:spLocks noGrp="1"/>
          </p:cNvSpPr>
          <p:nvPr>
            <p:ph idx="1"/>
          </p:nvPr>
        </p:nvSpPr>
        <p:spPr>
          <a:xfrm>
            <a:off x="5591695" y="1402080"/>
            <a:ext cx="5320696" cy="4053840"/>
          </a:xfrm>
        </p:spPr>
        <p:txBody>
          <a:bodyPr anchor="ctr">
            <a:normAutofit/>
          </a:bodyPr>
          <a:lstStyle/>
          <a:p>
            <a:pPr marL="0" indent="0">
              <a:buNone/>
            </a:pPr>
            <a:r>
              <a:rPr lang="en-US" dirty="0"/>
              <a:t>Cheryl Ruffin – 412 648-7292</a:t>
            </a:r>
          </a:p>
          <a:p>
            <a:pPr marL="0" indent="0">
              <a:buNone/>
            </a:pPr>
            <a:endParaRPr lang="en-US" dirty="0"/>
          </a:p>
          <a:p>
            <a:pPr marL="0" indent="0">
              <a:buNone/>
            </a:pPr>
            <a:r>
              <a:rPr lang="en-US" dirty="0"/>
              <a:t>Warren McCoy – 412 648-7863</a:t>
            </a:r>
          </a:p>
          <a:p>
            <a:pPr marL="0" indent="0">
              <a:buNone/>
            </a:pPr>
            <a:endParaRPr lang="en-US" dirty="0"/>
          </a:p>
          <a:p>
            <a:pPr marL="0" indent="0">
              <a:buNone/>
            </a:pPr>
            <a:r>
              <a:rPr lang="en-US" dirty="0"/>
              <a:t>Tiara Nicholson – </a:t>
            </a:r>
            <a:r>
              <a:rPr lang="en-US"/>
              <a:t>412 648-5445</a:t>
            </a:r>
            <a:endParaRPr lang="en-US" dirty="0"/>
          </a:p>
        </p:txBody>
      </p:sp>
    </p:spTree>
    <p:extLst>
      <p:ext uri="{BB962C8B-B14F-4D97-AF65-F5344CB8AC3E}">
        <p14:creationId xmlns:p14="http://schemas.microsoft.com/office/powerpoint/2010/main" val="4204515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600">
                <a:solidFill>
                  <a:srgbClr val="FFFFFF"/>
                </a:solidFill>
              </a:rPr>
              <a:t>Why is this important?</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9551" y="1444752"/>
            <a:ext cx="4652840" cy="3968496"/>
          </a:xfrm>
        </p:spPr>
        <p:txBody>
          <a:bodyPr anchor="ctr">
            <a:normAutofit fontScale="92500" lnSpcReduction="20000"/>
          </a:bodyPr>
          <a:lstStyle/>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r>
              <a:rPr lang="en-US" sz="2200" dirty="0">
                <a:solidFill>
                  <a:srgbClr val="404040"/>
                </a:solidFill>
              </a:rPr>
              <a:t>Standardize the applicant tracking process for faculty</a:t>
            </a:r>
          </a:p>
          <a:p>
            <a:r>
              <a:rPr lang="en-US" sz="2200" dirty="0">
                <a:solidFill>
                  <a:srgbClr val="404040"/>
                </a:solidFill>
              </a:rPr>
              <a:t>Ensure that every School is using the same criteria to define an applicant</a:t>
            </a:r>
          </a:p>
          <a:p>
            <a:r>
              <a:rPr lang="en-US" sz="2200">
                <a:solidFill>
                  <a:srgbClr val="404040"/>
                </a:solidFill>
              </a:rPr>
              <a:t>Properly disposition faculty </a:t>
            </a:r>
            <a:r>
              <a:rPr lang="en-US" sz="2200" dirty="0">
                <a:solidFill>
                  <a:srgbClr val="404040"/>
                </a:solidFill>
              </a:rPr>
              <a:t>applicants</a:t>
            </a:r>
          </a:p>
          <a:p>
            <a:r>
              <a:rPr lang="en-US" sz="2200" dirty="0">
                <a:solidFill>
                  <a:srgbClr val="404040"/>
                </a:solidFill>
              </a:rPr>
              <a:t>Reporting to the OFCCP because of the Compliance Review</a:t>
            </a: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56597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3000">
                <a:solidFill>
                  <a:srgbClr val="FFFFFF"/>
                </a:solidFill>
              </a:rPr>
              <a:t>A case for The new process</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9551" y="1444752"/>
            <a:ext cx="4652840" cy="3968496"/>
          </a:xfrm>
        </p:spPr>
        <p:txBody>
          <a:bodyPr anchor="ctr">
            <a:normAutofit/>
          </a:bodyPr>
          <a:lstStyle/>
          <a:p>
            <a:r>
              <a:rPr lang="en-US" dirty="0">
                <a:solidFill>
                  <a:srgbClr val="404040"/>
                </a:solidFill>
              </a:rPr>
              <a:t>We believe that more applicants will be willing to send information electronically rather than on paper.</a:t>
            </a:r>
          </a:p>
          <a:p>
            <a:r>
              <a:rPr lang="en-US" dirty="0">
                <a:solidFill>
                  <a:srgbClr val="404040"/>
                </a:solidFill>
              </a:rPr>
              <a:t>We will be able to provide de identified demographic information to the departments</a:t>
            </a:r>
          </a:p>
          <a:p>
            <a:r>
              <a:rPr lang="en-US" dirty="0">
                <a:solidFill>
                  <a:srgbClr val="404040"/>
                </a:solidFill>
              </a:rPr>
              <a:t>We can suggest sources for women and Underrepresented Minorities</a:t>
            </a:r>
          </a:p>
          <a:p>
            <a:r>
              <a:rPr lang="en-US" dirty="0">
                <a:solidFill>
                  <a:srgbClr val="404040"/>
                </a:solidFill>
              </a:rPr>
              <a:t>Be in compliance with the OFCCP</a:t>
            </a:r>
          </a:p>
          <a:p>
            <a:pPr marL="0" indent="0">
              <a:buNone/>
            </a:pPr>
            <a:r>
              <a:rPr lang="en-US" dirty="0">
                <a:solidFill>
                  <a:srgbClr val="404040"/>
                </a:solidFill>
              </a:rPr>
              <a:t>  </a:t>
            </a:r>
          </a:p>
          <a:p>
            <a:endParaRPr lang="en-US" dirty="0">
              <a:solidFill>
                <a:srgbClr val="404040"/>
              </a:solidFill>
            </a:endParaRPr>
          </a:p>
        </p:txBody>
      </p:sp>
    </p:spTree>
    <p:extLst>
      <p:ext uri="{BB962C8B-B14F-4D97-AF65-F5344CB8AC3E}">
        <p14:creationId xmlns:p14="http://schemas.microsoft.com/office/powerpoint/2010/main" val="177423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3000">
                <a:solidFill>
                  <a:srgbClr val="FFFFFF"/>
                </a:solidFill>
              </a:rPr>
              <a:t>Who is an Applicant</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90631" y="1696598"/>
            <a:ext cx="4621760" cy="3716650"/>
          </a:xfrm>
        </p:spPr>
        <p:txBody>
          <a:bodyPr anchor="ctr">
            <a:normAutofit fontScale="92500" lnSpcReduction="20000"/>
          </a:bodyPr>
          <a:lstStyle/>
          <a:p>
            <a:endParaRPr lang="en-US" dirty="0">
              <a:solidFill>
                <a:srgbClr val="404040"/>
              </a:solidFill>
            </a:endParaRPr>
          </a:p>
          <a:p>
            <a:endParaRPr lang="en-US" dirty="0">
              <a:solidFill>
                <a:srgbClr val="404040"/>
              </a:solidFill>
            </a:endParaRPr>
          </a:p>
          <a:p>
            <a:r>
              <a:rPr lang="en-US" dirty="0">
                <a:solidFill>
                  <a:srgbClr val="404040"/>
                </a:solidFill>
              </a:rPr>
              <a:t>The Office of Federal Contracts Compliance Program (OFCCP) is responsible for ensuring regulatory  compliance of organizations who have federal contracts.  The University of Pittsburgh is one of those organizations.</a:t>
            </a:r>
          </a:p>
          <a:p>
            <a:r>
              <a:rPr lang="en-US" dirty="0">
                <a:solidFill>
                  <a:srgbClr val="404040"/>
                </a:solidFill>
              </a:rPr>
              <a:t>In order to ensure consistency in the evaluation process; the OFCCP has developed criteria for candidates who apply for positions with the contractors to be considered applicants.</a:t>
            </a:r>
          </a:p>
          <a:p>
            <a:r>
              <a:rPr lang="en-US" dirty="0">
                <a:solidFill>
                  <a:srgbClr val="404040"/>
                </a:solidFill>
              </a:rPr>
              <a:t>OFCCP developed an Applicant Rule which in effect covers all job seekers. [ referred to as the Internet Applicant Rule]</a:t>
            </a:r>
          </a:p>
          <a:p>
            <a:endParaRPr lang="en-US" dirty="0">
              <a:solidFill>
                <a:srgbClr val="404040"/>
              </a:solidFill>
            </a:endParaRPr>
          </a:p>
          <a:p>
            <a:endParaRPr lang="en-US" dirty="0">
              <a:solidFill>
                <a:srgbClr val="404040"/>
              </a:solidFill>
            </a:endParaRPr>
          </a:p>
          <a:p>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205667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2300">
                <a:solidFill>
                  <a:srgbClr val="FFFFFF"/>
                </a:solidFill>
              </a:rPr>
              <a:t>What is the definition of an “Applicant”? </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9551" y="1444752"/>
            <a:ext cx="4652840" cy="3968496"/>
          </a:xfrm>
        </p:spPr>
        <p:txBody>
          <a:bodyPr anchor="ctr">
            <a:normAutofit/>
          </a:bodyPr>
          <a:lstStyle/>
          <a:p>
            <a:pPr>
              <a:lnSpc>
                <a:spcPct val="90000"/>
              </a:lnSpc>
            </a:pPr>
            <a:endParaRPr lang="en-US" sz="1400">
              <a:solidFill>
                <a:srgbClr val="404040"/>
              </a:solidFill>
            </a:endParaRPr>
          </a:p>
          <a:p>
            <a:pPr>
              <a:lnSpc>
                <a:spcPct val="90000"/>
              </a:lnSpc>
            </a:pPr>
            <a:r>
              <a:rPr lang="en-US" sz="1400">
                <a:solidFill>
                  <a:srgbClr val="404040"/>
                </a:solidFill>
              </a:rPr>
              <a:t>An “Applicant” is an individual who satisfies all four of the following criteria:</a:t>
            </a:r>
          </a:p>
          <a:p>
            <a:pPr>
              <a:lnSpc>
                <a:spcPct val="90000"/>
              </a:lnSpc>
            </a:pPr>
            <a:r>
              <a:rPr lang="en-US" sz="1400">
                <a:solidFill>
                  <a:srgbClr val="404040"/>
                </a:solidFill>
              </a:rPr>
              <a:t>The individual submitted an expression of interest in employment through the Internet or related electronic data technologies;</a:t>
            </a:r>
          </a:p>
          <a:p>
            <a:pPr>
              <a:lnSpc>
                <a:spcPct val="90000"/>
              </a:lnSpc>
            </a:pPr>
            <a:r>
              <a:rPr lang="en-US" sz="1400">
                <a:solidFill>
                  <a:srgbClr val="404040"/>
                </a:solidFill>
              </a:rPr>
              <a:t>The contractor considered the individual for employment in a particular position; </a:t>
            </a:r>
          </a:p>
          <a:p>
            <a:pPr>
              <a:lnSpc>
                <a:spcPct val="90000"/>
              </a:lnSpc>
            </a:pPr>
            <a:r>
              <a:rPr lang="en-US" sz="1400">
                <a:solidFill>
                  <a:srgbClr val="404040"/>
                </a:solidFill>
              </a:rPr>
              <a:t>The individual’s expression of interest indicated that the individual possesses the basic qualifications for the position; and </a:t>
            </a:r>
          </a:p>
          <a:p>
            <a:pPr>
              <a:lnSpc>
                <a:spcPct val="90000"/>
              </a:lnSpc>
            </a:pPr>
            <a:r>
              <a:rPr lang="en-US" sz="1400">
                <a:solidFill>
                  <a:srgbClr val="404040"/>
                </a:solidFill>
              </a:rPr>
              <a:t>The individual, at no point in the contractor’s selection process prior to receiving an offer of employment from the contractor, removed himself or herself from further consideration or otherwise indicated that he/she was no longer interested in the position.</a:t>
            </a:r>
          </a:p>
        </p:txBody>
      </p:sp>
    </p:spTree>
    <p:extLst>
      <p:ext uri="{BB962C8B-B14F-4D97-AF65-F5344CB8AC3E}">
        <p14:creationId xmlns:p14="http://schemas.microsoft.com/office/powerpoint/2010/main" val="33327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en-US" sz="3000">
                <a:solidFill>
                  <a:srgbClr val="FFFFFF"/>
                </a:solidFill>
              </a:rPr>
              <a:t>Applicant</a:t>
            </a:r>
          </a:p>
        </p:txBody>
      </p:sp>
      <p:sp>
        <p:nvSpPr>
          <p:cNvPr id="10" name="Rectangle 9">
            <a:extLst>
              <a:ext uri="{FF2B5EF4-FFF2-40B4-BE49-F238E27FC236}">
                <a16:creationId xmlns:a16="http://schemas.microsoft.com/office/drawing/2014/main" id="{5E5436DB-4E8B-43A5-AE55-1C527B62E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9551" y="1444752"/>
            <a:ext cx="4652840" cy="3968496"/>
          </a:xfrm>
        </p:spPr>
        <p:txBody>
          <a:bodyPr anchor="ctr">
            <a:normAutofit/>
          </a:bodyPr>
          <a:lstStyle/>
          <a:p>
            <a:r>
              <a:rPr lang="en-US" dirty="0">
                <a:solidFill>
                  <a:srgbClr val="404040"/>
                </a:solidFill>
              </a:rPr>
              <a:t>When a job seeker meets these 4 criterion, they are an applicant.  All Applicants must be given the opportunity to voluntarily disclose their demographic information, e.g. race, gender, ethnicity, Veteran and/or disability status.</a:t>
            </a:r>
          </a:p>
        </p:txBody>
      </p:sp>
    </p:spTree>
    <p:extLst>
      <p:ext uri="{BB962C8B-B14F-4D97-AF65-F5344CB8AC3E}">
        <p14:creationId xmlns:p14="http://schemas.microsoft.com/office/powerpoint/2010/main" val="335290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8AEC9-DB4B-4B09-A653-37EF3430661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a:solidFill>
                  <a:srgbClr val="FFFFFF"/>
                </a:solidFill>
              </a:rPr>
              <a:t>Register your search</a:t>
            </a:r>
          </a:p>
        </p:txBody>
      </p:sp>
      <p:sp>
        <p:nvSpPr>
          <p:cNvPr id="3" name="Content Placeholder 2">
            <a:extLst>
              <a:ext uri="{FF2B5EF4-FFF2-40B4-BE49-F238E27FC236}">
                <a16:creationId xmlns:a16="http://schemas.microsoft.com/office/drawing/2014/main" id="{6F06C92A-F8D7-4C10-AA71-C50EC55C4DA1}"/>
              </a:ext>
            </a:extLst>
          </p:cNvPr>
          <p:cNvSpPr>
            <a:spLocks noGrp="1"/>
          </p:cNvSpPr>
          <p:nvPr>
            <p:ph idx="1"/>
          </p:nvPr>
        </p:nvSpPr>
        <p:spPr>
          <a:xfrm>
            <a:off x="5591695" y="1402080"/>
            <a:ext cx="5320696" cy="4053840"/>
          </a:xfrm>
        </p:spPr>
        <p:txBody>
          <a:bodyPr anchor="ctr">
            <a:normAutofit/>
          </a:bodyPr>
          <a:lstStyle/>
          <a:p>
            <a:r>
              <a:rPr lang="en-US" dirty="0"/>
              <a:t>Once your Pre-audit form has been approved. You will receive the following email from the Office of  Diversity and Inclusion inviting you to register your search.</a:t>
            </a:r>
          </a:p>
          <a:p>
            <a:r>
              <a:rPr lang="en-US" i="1" dirty="0"/>
              <a:t>“The Office of Diversity and Inclusion has approved the Pre-audit form that you submitted for your open faculty position.  The attached training walks you through the process of registering your position, adding and dispositioning the applicants and sending out the EEO forms. “</a:t>
            </a:r>
          </a:p>
        </p:txBody>
      </p:sp>
    </p:spTree>
    <p:extLst>
      <p:ext uri="{BB962C8B-B14F-4D97-AF65-F5344CB8AC3E}">
        <p14:creationId xmlns:p14="http://schemas.microsoft.com/office/powerpoint/2010/main" val="33789113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Widescreen</PresentationFormat>
  <Paragraphs>159</Paragraphs>
  <Slides>35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Gill Sans MT</vt:lpstr>
      <vt:lpstr>Parcel</vt:lpstr>
      <vt:lpstr>Faculty applicant data compilation process</vt:lpstr>
      <vt:lpstr>AGenda</vt:lpstr>
      <vt:lpstr>Why are we doing this</vt:lpstr>
      <vt:lpstr>Why is this important?</vt:lpstr>
      <vt:lpstr>A case for The new process</vt:lpstr>
      <vt:lpstr>Who is an Applicant</vt:lpstr>
      <vt:lpstr>What is the definition of an “Applicant”? </vt:lpstr>
      <vt:lpstr>Applicant</vt:lpstr>
      <vt:lpstr>Register your search</vt:lpstr>
      <vt:lpstr>Registering the requisition on Qualtrics</vt:lpstr>
      <vt:lpstr>PowerPoint Presentation</vt:lpstr>
      <vt:lpstr>PowerPoint Presentation</vt:lpstr>
      <vt:lpstr>Administrator will receive the following</vt:lpstr>
      <vt:lpstr>Searches' that were previously completed </vt:lpstr>
      <vt:lpstr>Registering Applicants </vt:lpstr>
      <vt:lpstr>PowerPoint Presentation</vt:lpstr>
      <vt:lpstr> Applicant receives the following email</vt:lpstr>
      <vt:lpstr>PowerPoint Presentation</vt:lpstr>
      <vt:lpstr>Part time and visiting Searches that were not posted in talent center</vt:lpstr>
      <vt:lpstr>Registering Part-time requisitions on Qualtrics  </vt:lpstr>
      <vt:lpstr>Launch EEO Forms to applicants</vt:lpstr>
      <vt:lpstr>Applicant will receive the following email</vt:lpstr>
      <vt:lpstr>Now you have an applicant pool What next? Registering applicants</vt:lpstr>
      <vt:lpstr>New – to be reviewed</vt:lpstr>
      <vt:lpstr>PowerPoint Presentation</vt:lpstr>
      <vt:lpstr>Committee Review</vt:lpstr>
      <vt:lpstr>PowerPoint Presentation</vt:lpstr>
      <vt:lpstr>interview</vt:lpstr>
      <vt:lpstr>PowerPoint Presentation</vt:lpstr>
      <vt:lpstr>finalist</vt:lpstr>
      <vt:lpstr>PowerPoint Presentation</vt:lpstr>
      <vt:lpstr>Request to extend offer</vt:lpstr>
      <vt:lpstr>hired</vt:lpstr>
      <vt:lpstr>  What Next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applicant data compilation process</dc:title>
  <dc:creator>Ruffin, Cheryl</dc:creator>
  <cp:lastModifiedBy>Ruffin, Cheryl</cp:lastModifiedBy>
  <cp:revision>1</cp:revision>
  <dcterms:created xsi:type="dcterms:W3CDTF">2020-02-24T15:26:54Z</dcterms:created>
  <dcterms:modified xsi:type="dcterms:W3CDTF">2020-02-24T15:27:00Z</dcterms:modified>
</cp:coreProperties>
</file>